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66" d="100"/>
          <a:sy n="66" d="100"/>
        </p:scale>
        <p:origin x="10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C38E0-6632-6BE3-9FA7-538E7E242D6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E0E3E5E-7E94-A612-183E-1CB7E3E20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E0E45A3-4D6F-3236-0990-1978355F5124}"/>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5" name="フッター プレースホルダー 4">
            <a:extLst>
              <a:ext uri="{FF2B5EF4-FFF2-40B4-BE49-F238E27FC236}">
                <a16:creationId xmlns:a16="http://schemas.microsoft.com/office/drawing/2014/main" id="{17B20A6B-29CA-2956-19E6-068D3AAD8BA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9A80F7-6E77-D8F4-12EB-500A92C13AE6}"/>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1414819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C097DA-BF22-236C-3F75-B9DAC7C8D4E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EFAA9A4-33D8-0089-5D13-3593DEE044B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C05CC29-65C5-03E3-D313-D54FE94729A3}"/>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5" name="フッター プレースホルダー 4">
            <a:extLst>
              <a:ext uri="{FF2B5EF4-FFF2-40B4-BE49-F238E27FC236}">
                <a16:creationId xmlns:a16="http://schemas.microsoft.com/office/drawing/2014/main" id="{EA74C6CF-5F1B-9645-632A-EACE1428C3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F6F1B19-C67E-568D-38D1-05B5720D7669}"/>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858712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1E2654F-0E78-A5E7-1174-51D1102352C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47F6709-9EEA-27E1-FE78-11573FDBA13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694F779-44CA-7334-CC94-A8D8EF1CD746}"/>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5" name="フッター プレースホルダー 4">
            <a:extLst>
              <a:ext uri="{FF2B5EF4-FFF2-40B4-BE49-F238E27FC236}">
                <a16:creationId xmlns:a16="http://schemas.microsoft.com/office/drawing/2014/main" id="{474D98D3-C3DC-B886-DA6F-14412721AC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69D0AE-09E9-61AA-60CD-AE4B7B9CAAE3}"/>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3843809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C546E-6F81-987E-7778-689E6F7B88A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495D9A3-C1D5-52E5-0394-6A4AE8719EF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5EC0F91-1487-4DE3-DC55-A224C7ADF4F5}"/>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5" name="フッター プレースホルダー 4">
            <a:extLst>
              <a:ext uri="{FF2B5EF4-FFF2-40B4-BE49-F238E27FC236}">
                <a16:creationId xmlns:a16="http://schemas.microsoft.com/office/drawing/2014/main" id="{4AC4B272-3653-BC4E-7FA5-7783F81AB9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DEC790-7C9D-CA4D-A431-06EB10FCD7DD}"/>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406486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2C94F6-5D3E-4AF6-8167-D850083D781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A6B9269-AFA5-70E0-46FB-89D23EBAD8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8CDBB6A-FBEE-BB52-3D2A-AC5CBF89EEB2}"/>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5" name="フッター プレースホルダー 4">
            <a:extLst>
              <a:ext uri="{FF2B5EF4-FFF2-40B4-BE49-F238E27FC236}">
                <a16:creationId xmlns:a16="http://schemas.microsoft.com/office/drawing/2014/main" id="{5F353D0B-F535-C831-012B-EAD15FFA032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CD65442-5421-A623-6C5B-081FF3D5A784}"/>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11996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45DCC0-5F93-F69F-A92D-28035E6FCE7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8AF3C0D-34A4-FAE2-C850-EE23CD97174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37E1041-CF82-0CFA-B8DB-46E2C14C2ED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A59019C-5C57-1EB4-BB4A-BD0DC6CF70FC}"/>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6" name="フッター プレースホルダー 5">
            <a:extLst>
              <a:ext uri="{FF2B5EF4-FFF2-40B4-BE49-F238E27FC236}">
                <a16:creationId xmlns:a16="http://schemas.microsoft.com/office/drawing/2014/main" id="{7C3113B3-DC3A-6D43-818A-69E0F93201C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83F54FE-5F56-AAC0-CF6B-388ADFA92BCD}"/>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52685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D5E98-70F1-A204-C22A-D18171B1C62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F5189FB-3C23-7249-B490-4C456D4FC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65F617A-8ECB-BBEC-C187-53DD5D4912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979E5B5-EEA3-B211-F8AF-577FBCF314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F770B14-BA7D-BD71-CCE0-6A8A075BA49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EE8EBE3-6FF6-9473-AA3E-158609E8BDB8}"/>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8" name="フッター プレースホルダー 7">
            <a:extLst>
              <a:ext uri="{FF2B5EF4-FFF2-40B4-BE49-F238E27FC236}">
                <a16:creationId xmlns:a16="http://schemas.microsoft.com/office/drawing/2014/main" id="{6A9A4B71-EA2D-F16B-B26B-FBE1410EF1B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E2BB22D-80A6-FB1C-CCA4-1F79F11872FF}"/>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927616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55E069-20F9-E1CA-EF0B-928B0096CB7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57A16F5-6A41-B6BF-4C99-9539237AD6AA}"/>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4" name="フッター プレースホルダー 3">
            <a:extLst>
              <a:ext uri="{FF2B5EF4-FFF2-40B4-BE49-F238E27FC236}">
                <a16:creationId xmlns:a16="http://schemas.microsoft.com/office/drawing/2014/main" id="{1C7D9DBB-EDCA-6F34-C3A1-E0C99E2B0EA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863B4ED-490E-C2EA-33F7-EFB68E1AB6B8}"/>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2915598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A3EE6DF-8289-C03C-871B-5EDB772288BF}"/>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3" name="フッター プレースホルダー 2">
            <a:extLst>
              <a:ext uri="{FF2B5EF4-FFF2-40B4-BE49-F238E27FC236}">
                <a16:creationId xmlns:a16="http://schemas.microsoft.com/office/drawing/2014/main" id="{CCCA403D-B23F-9E4F-9948-BE24D5D6B3F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817E2FA-257B-CBB4-F436-0D141C87F8DF}"/>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3028433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B15A06-11CE-EE2F-661F-25E3A714B5F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3D341A9-14A1-5A8C-CBFD-8DDCF1D5C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B1B5A83-F461-A50B-764C-14997E1D7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31DAEF5-8769-2863-F271-E5BB109EF9C4}"/>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6" name="フッター プレースホルダー 5">
            <a:extLst>
              <a:ext uri="{FF2B5EF4-FFF2-40B4-BE49-F238E27FC236}">
                <a16:creationId xmlns:a16="http://schemas.microsoft.com/office/drawing/2014/main" id="{6727179E-9584-5045-C029-333FDBFB11F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76E53E-D906-2324-C01A-E5268ABDC1EF}"/>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135842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9F9D57-4002-3835-C15F-7788FC2308D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34CD1F3-F6E1-4FAF-567B-E6430631AB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6624907-B6CB-5953-9B23-134EAE402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01EE6C0-0FF0-7406-501C-23FEA55971AB}"/>
              </a:ext>
            </a:extLst>
          </p:cNvPr>
          <p:cNvSpPr>
            <a:spLocks noGrp="1"/>
          </p:cNvSpPr>
          <p:nvPr>
            <p:ph type="dt" sz="half" idx="10"/>
          </p:nvPr>
        </p:nvSpPr>
        <p:spPr/>
        <p:txBody>
          <a:bodyPr/>
          <a:lstStyle/>
          <a:p>
            <a:fld id="{8EDE342D-37A5-416B-9AFA-17260DFD39E2}" type="datetimeFigureOut">
              <a:rPr kumimoji="1" lang="ja-JP" altLang="en-US" smtClean="0"/>
              <a:t>2025/2/20</a:t>
            </a:fld>
            <a:endParaRPr kumimoji="1" lang="ja-JP" altLang="en-US"/>
          </a:p>
        </p:txBody>
      </p:sp>
      <p:sp>
        <p:nvSpPr>
          <p:cNvPr id="6" name="フッター プレースホルダー 5">
            <a:extLst>
              <a:ext uri="{FF2B5EF4-FFF2-40B4-BE49-F238E27FC236}">
                <a16:creationId xmlns:a16="http://schemas.microsoft.com/office/drawing/2014/main" id="{27528C6B-E24B-F9B8-1F0C-5004C500BF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10A67A-3DA7-E10E-99EF-F08C72639258}"/>
              </a:ext>
            </a:extLst>
          </p:cNvPr>
          <p:cNvSpPr>
            <a:spLocks noGrp="1"/>
          </p:cNvSpPr>
          <p:nvPr>
            <p:ph type="sldNum" sz="quarter" idx="12"/>
          </p:nvPr>
        </p:nvSpPr>
        <p:spPr/>
        <p:txBody>
          <a:body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2362413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79BD5EA-54AF-4025-D482-7C5C480E80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52B730-D45A-9BAA-576C-3AF7E4215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B6DD45-34D8-530F-CC5D-1F798907D0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DE342D-37A5-416B-9AFA-17260DFD39E2}" type="datetimeFigureOut">
              <a:rPr kumimoji="1" lang="ja-JP" altLang="en-US" smtClean="0"/>
              <a:t>2025/2/20</a:t>
            </a:fld>
            <a:endParaRPr kumimoji="1" lang="ja-JP" altLang="en-US"/>
          </a:p>
        </p:txBody>
      </p:sp>
      <p:sp>
        <p:nvSpPr>
          <p:cNvPr id="5" name="フッター プレースホルダー 4">
            <a:extLst>
              <a:ext uri="{FF2B5EF4-FFF2-40B4-BE49-F238E27FC236}">
                <a16:creationId xmlns:a16="http://schemas.microsoft.com/office/drawing/2014/main" id="{47A56835-37C1-2CD9-68C8-E24D52901F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13767CE-1C57-FE2E-AF0C-570D37CB8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6332E8-6612-4AC7-A639-077486E5AD8F}" type="slidenum">
              <a:rPr kumimoji="1" lang="ja-JP" altLang="en-US" smtClean="0"/>
              <a:t>‹#›</a:t>
            </a:fld>
            <a:endParaRPr kumimoji="1" lang="ja-JP" altLang="en-US"/>
          </a:p>
        </p:txBody>
      </p:sp>
    </p:spTree>
    <p:extLst>
      <p:ext uri="{BB962C8B-B14F-4D97-AF65-F5344CB8AC3E}">
        <p14:creationId xmlns:p14="http://schemas.microsoft.com/office/powerpoint/2010/main" val="233500267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EF7358-ACB0-2FF6-2423-0CCAB1128303}"/>
              </a:ext>
            </a:extLst>
          </p:cNvPr>
          <p:cNvSpPr>
            <a:spLocks noGrp="1"/>
          </p:cNvSpPr>
          <p:nvPr>
            <p:ph type="ctrTitle"/>
          </p:nvPr>
        </p:nvSpPr>
        <p:spPr>
          <a:xfrm>
            <a:off x="3595914" y="1337810"/>
            <a:ext cx="5000172" cy="1532391"/>
          </a:xfrm>
        </p:spPr>
        <p:txBody>
          <a:bodyPr>
            <a:noAutofit/>
          </a:bodyPr>
          <a:lstStyle/>
          <a:p>
            <a:r>
              <a:rPr lang="en-US" altLang="ja-JP" sz="9600"/>
              <a:t>S</a:t>
            </a:r>
            <a:r>
              <a:rPr kumimoji="1" lang="en-US" altLang="ja-JP" sz="9600"/>
              <a:t>alvage</a:t>
            </a:r>
            <a:endParaRPr kumimoji="1" lang="ja-JP" altLang="en-US" sz="9600" dirty="0"/>
          </a:p>
        </p:txBody>
      </p:sp>
      <p:sp>
        <p:nvSpPr>
          <p:cNvPr id="3" name="字幕 2">
            <a:extLst>
              <a:ext uri="{FF2B5EF4-FFF2-40B4-BE49-F238E27FC236}">
                <a16:creationId xmlns:a16="http://schemas.microsoft.com/office/drawing/2014/main" id="{FD164F14-E42E-8BEE-76CB-90A1387F834B}"/>
              </a:ext>
            </a:extLst>
          </p:cNvPr>
          <p:cNvSpPr>
            <a:spLocks noGrp="1"/>
          </p:cNvSpPr>
          <p:nvPr>
            <p:ph type="subTitle" idx="1"/>
          </p:nvPr>
        </p:nvSpPr>
        <p:spPr>
          <a:xfrm>
            <a:off x="1524000" y="2870201"/>
            <a:ext cx="9144000" cy="1655762"/>
          </a:xfrm>
        </p:spPr>
        <p:txBody>
          <a:bodyPr/>
          <a:lstStyle/>
          <a:p>
            <a:r>
              <a:rPr lang="ja-JP" altLang="en-US"/>
              <a:t>作成者：武田　悠世</a:t>
            </a:r>
            <a:endParaRPr lang="en-US" altLang="ja-JP"/>
          </a:p>
          <a:p>
            <a:r>
              <a:rPr lang="ja-JP" altLang="en-US"/>
              <a:t>仕様エンジン　学校提供エンジン</a:t>
            </a:r>
            <a:endParaRPr lang="en-US" altLang="ja-JP"/>
          </a:p>
          <a:p>
            <a:endParaRPr lang="en-US" altLang="ja-JP" dirty="0"/>
          </a:p>
        </p:txBody>
      </p:sp>
    </p:spTree>
    <p:extLst>
      <p:ext uri="{BB962C8B-B14F-4D97-AF65-F5344CB8AC3E}">
        <p14:creationId xmlns:p14="http://schemas.microsoft.com/office/powerpoint/2010/main" val="56696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B49F70-BE45-988B-3CAD-84D7654F5662}"/>
              </a:ext>
            </a:extLst>
          </p:cNvPr>
          <p:cNvSpPr>
            <a:spLocks noGrp="1"/>
          </p:cNvSpPr>
          <p:nvPr>
            <p:ph type="title"/>
          </p:nvPr>
        </p:nvSpPr>
        <p:spPr>
          <a:xfrm>
            <a:off x="1043631" y="809898"/>
            <a:ext cx="9942716" cy="1554480"/>
          </a:xfrm>
        </p:spPr>
        <p:txBody>
          <a:bodyPr anchor="ctr">
            <a:normAutofit/>
          </a:bodyPr>
          <a:lstStyle/>
          <a:p>
            <a:r>
              <a:rPr kumimoji="1" lang="ja-JP" altLang="en-US" sz="4800"/>
              <a:t>概要</a:t>
            </a:r>
          </a:p>
        </p:txBody>
      </p:sp>
      <p:sp>
        <p:nvSpPr>
          <p:cNvPr id="3" name="コンテンツ プレースホルダー 2">
            <a:extLst>
              <a:ext uri="{FF2B5EF4-FFF2-40B4-BE49-F238E27FC236}">
                <a16:creationId xmlns:a16="http://schemas.microsoft.com/office/drawing/2014/main" id="{72E72C7E-0484-64BB-73EC-E0B1C9D8DF7F}"/>
              </a:ext>
            </a:extLst>
          </p:cNvPr>
          <p:cNvSpPr>
            <a:spLocks noGrp="1"/>
          </p:cNvSpPr>
          <p:nvPr>
            <p:ph idx="1"/>
          </p:nvPr>
        </p:nvSpPr>
        <p:spPr>
          <a:xfrm>
            <a:off x="1045028" y="3017522"/>
            <a:ext cx="9941319" cy="3124658"/>
          </a:xfrm>
        </p:spPr>
        <p:txBody>
          <a:bodyPr anchor="ctr">
            <a:normAutofit/>
          </a:bodyPr>
          <a:lstStyle/>
          <a:p>
            <a:pPr marL="0" indent="0">
              <a:buNone/>
            </a:pPr>
            <a:r>
              <a:rPr kumimoji="1" lang="en-US" altLang="ja-JP" sz="2400"/>
              <a:t>1.</a:t>
            </a:r>
            <a:r>
              <a:rPr kumimoji="1" lang="ja-JP" altLang="en-US" sz="2400"/>
              <a:t>ゲーム説明</a:t>
            </a:r>
            <a:endParaRPr lang="en-US" altLang="ja-JP" sz="2400"/>
          </a:p>
          <a:p>
            <a:pPr marL="0" indent="0">
              <a:buNone/>
            </a:pPr>
            <a:r>
              <a:rPr lang="en-US" altLang="ja-JP" sz="2400"/>
              <a:t>2.</a:t>
            </a:r>
            <a:r>
              <a:rPr lang="ja-JP" altLang="en-US" sz="2400"/>
              <a:t>機能説明</a:t>
            </a:r>
            <a:endParaRPr lang="en-US" altLang="ja-JP" sz="2400"/>
          </a:p>
          <a:p>
            <a:pPr marL="0" indent="0">
              <a:buNone/>
            </a:pPr>
            <a:r>
              <a:rPr lang="en-US" altLang="ja-JP" sz="2400"/>
              <a:t>3.</a:t>
            </a:r>
            <a:r>
              <a:rPr lang="ja-JP" altLang="en-US" sz="2400"/>
              <a:t>技術紹介</a:t>
            </a:r>
            <a:endParaRPr lang="en-US" altLang="ja-JP" sz="2400"/>
          </a:p>
        </p:txBody>
      </p:sp>
    </p:spTree>
    <p:extLst>
      <p:ext uri="{BB962C8B-B14F-4D97-AF65-F5344CB8AC3E}">
        <p14:creationId xmlns:p14="http://schemas.microsoft.com/office/powerpoint/2010/main" val="290253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73E9F9-415E-4B89-6F77-ED4E3DB17D6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CDF1C60-3FF5-BEFD-EAEF-728AB56E2BC4}"/>
              </a:ext>
            </a:extLst>
          </p:cNvPr>
          <p:cNvSpPr>
            <a:spLocks noGrp="1"/>
          </p:cNvSpPr>
          <p:nvPr>
            <p:ph type="title"/>
          </p:nvPr>
        </p:nvSpPr>
        <p:spPr>
          <a:xfrm>
            <a:off x="1043631" y="873940"/>
            <a:ext cx="4928291" cy="1035781"/>
          </a:xfrm>
        </p:spPr>
        <p:txBody>
          <a:bodyPr vert="horz" lIns="91440" tIns="45720" rIns="91440" bIns="45720" rtlCol="0" anchor="ctr">
            <a:normAutofit/>
          </a:bodyPr>
          <a:lstStyle/>
          <a:p>
            <a:r>
              <a:rPr kumimoji="1" lang="en-US" altLang="ja-JP" sz="3600"/>
              <a:t>1.</a:t>
            </a:r>
            <a:r>
              <a:rPr kumimoji="1" lang="ja-JP" altLang="en-US" sz="3600"/>
              <a:t>ゲーム説明</a:t>
            </a:r>
          </a:p>
        </p:txBody>
      </p:sp>
      <p:pic>
        <p:nvPicPr>
          <p:cNvPr id="5" name="コンテンツ プレースホルダー 4" descr="建物, 座る, テーブル, 板 が含まれている画像&#10;&#10;AI によって生成されたコンテンツは間違っている可能性があります。">
            <a:extLst>
              <a:ext uri="{FF2B5EF4-FFF2-40B4-BE49-F238E27FC236}">
                <a16:creationId xmlns:a16="http://schemas.microsoft.com/office/drawing/2014/main" id="{F1DC890D-EE99-3195-F07E-8C9ECB5A44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1066" y="843282"/>
            <a:ext cx="4305905" cy="2314423"/>
          </a:xfrm>
          <a:prstGeom prst="rect">
            <a:avLst/>
          </a:prstGeom>
        </p:spPr>
      </p:pic>
      <p:sp>
        <p:nvSpPr>
          <p:cNvPr id="8" name="テキスト ボックス 7">
            <a:extLst>
              <a:ext uri="{FF2B5EF4-FFF2-40B4-BE49-F238E27FC236}">
                <a16:creationId xmlns:a16="http://schemas.microsoft.com/office/drawing/2014/main" id="{2693F505-A277-1B25-1C2C-B7D43F431A65}"/>
              </a:ext>
            </a:extLst>
          </p:cNvPr>
          <p:cNvSpPr txBox="1"/>
          <p:nvPr/>
        </p:nvSpPr>
        <p:spPr>
          <a:xfrm>
            <a:off x="980293" y="2000493"/>
            <a:ext cx="4991629" cy="366184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ja-JP" altLang="en-US" sz="2800" dirty="0"/>
              <a:t>ジャンル：ホラーゲーム</a:t>
            </a:r>
            <a:endParaRPr lang="en-US" altLang="ja-JP" sz="2800" dirty="0"/>
          </a:p>
          <a:p>
            <a:pPr indent="-228600">
              <a:lnSpc>
                <a:spcPct val="90000"/>
              </a:lnSpc>
              <a:spcAft>
                <a:spcPts val="600"/>
              </a:spcAft>
              <a:buFont typeface="Arial" panose="020B0604020202020204" pitchFamily="34" charset="0"/>
              <a:buChar char="•"/>
            </a:pPr>
            <a:r>
              <a:rPr kumimoji="1" lang="ja-JP" altLang="en-US" sz="2800" dirty="0"/>
              <a:t>プレイ人数：一人</a:t>
            </a:r>
            <a:endParaRPr kumimoji="1" lang="en-US" altLang="ja-JP" sz="2800" dirty="0"/>
          </a:p>
          <a:p>
            <a:pPr indent="-228600">
              <a:lnSpc>
                <a:spcPct val="90000"/>
              </a:lnSpc>
              <a:spcAft>
                <a:spcPts val="600"/>
              </a:spcAft>
              <a:buFont typeface="Arial" panose="020B0604020202020204" pitchFamily="34" charset="0"/>
              <a:buChar char="•"/>
            </a:pPr>
            <a:r>
              <a:rPr lang="ja-JP" altLang="en-US" sz="2800" dirty="0"/>
              <a:t>プレイ時間：</a:t>
            </a:r>
            <a:r>
              <a:rPr lang="en-US" altLang="ja-JP" sz="2800" dirty="0"/>
              <a:t>1</a:t>
            </a:r>
            <a:r>
              <a:rPr lang="ja-JP" altLang="en-US" sz="2800" dirty="0"/>
              <a:t>週</a:t>
            </a:r>
            <a:r>
              <a:rPr lang="en-US" altLang="ja-JP" sz="2800" dirty="0"/>
              <a:t>3</a:t>
            </a:r>
            <a:r>
              <a:rPr lang="ja-JP" altLang="en-US" sz="2800" dirty="0"/>
              <a:t>分ほど</a:t>
            </a:r>
            <a:endParaRPr lang="en-US" altLang="ja-JP" sz="2800" dirty="0"/>
          </a:p>
          <a:p>
            <a:pPr indent="-228600">
              <a:lnSpc>
                <a:spcPct val="90000"/>
              </a:lnSpc>
              <a:spcAft>
                <a:spcPts val="600"/>
              </a:spcAft>
              <a:buFont typeface="Arial" panose="020B0604020202020204" pitchFamily="34" charset="0"/>
              <a:buChar char="•"/>
            </a:pPr>
            <a:r>
              <a:rPr lang="ja-JP" altLang="en-US" sz="2800" dirty="0"/>
              <a:t>廃墟に侵入した主人公が廃墟内にある鉱石をクリーチャーを避けながら入手し、帰還するゲーム。</a:t>
            </a:r>
            <a:endParaRPr lang="en-US" altLang="ja-JP" sz="2800" dirty="0"/>
          </a:p>
        </p:txBody>
      </p:sp>
      <p:pic>
        <p:nvPicPr>
          <p:cNvPr id="7" name="図 6" descr="ジャンプする瞬間のスケートボーダー&#10;&#10;AI によって生成されたコンテンツは間違っている可能性があります。">
            <a:extLst>
              <a:ext uri="{FF2B5EF4-FFF2-40B4-BE49-F238E27FC236}">
                <a16:creationId xmlns:a16="http://schemas.microsoft.com/office/drawing/2014/main" id="{C32EE872-18A5-FD52-E902-716B7DBDD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066" y="3705036"/>
            <a:ext cx="4305905" cy="2314423"/>
          </a:xfrm>
          <a:prstGeom prst="rect">
            <a:avLst/>
          </a:prstGeom>
        </p:spPr>
      </p:pic>
    </p:spTree>
    <p:extLst>
      <p:ext uri="{BB962C8B-B14F-4D97-AF65-F5344CB8AC3E}">
        <p14:creationId xmlns:p14="http://schemas.microsoft.com/office/powerpoint/2010/main" val="3597069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F5451-A9DC-6BAD-852D-357758381663}"/>
              </a:ext>
            </a:extLst>
          </p:cNvPr>
          <p:cNvSpPr>
            <a:spLocks noGrp="1"/>
          </p:cNvSpPr>
          <p:nvPr>
            <p:ph type="title"/>
          </p:nvPr>
        </p:nvSpPr>
        <p:spPr>
          <a:xfrm>
            <a:off x="228600" y="179069"/>
            <a:ext cx="1645920" cy="501968"/>
          </a:xfrm>
        </p:spPr>
        <p:txBody>
          <a:bodyPr>
            <a:normAutofit/>
          </a:bodyPr>
          <a:lstStyle/>
          <a:p>
            <a:r>
              <a:rPr kumimoji="1" lang="ja-JP" altLang="en-US" sz="2800" dirty="0"/>
              <a:t>機能説明</a:t>
            </a:r>
          </a:p>
        </p:txBody>
      </p:sp>
      <p:sp>
        <p:nvSpPr>
          <p:cNvPr id="3" name="コンテンツ プレースホルダー 2">
            <a:extLst>
              <a:ext uri="{FF2B5EF4-FFF2-40B4-BE49-F238E27FC236}">
                <a16:creationId xmlns:a16="http://schemas.microsoft.com/office/drawing/2014/main" id="{D91244BF-F062-C790-DCF7-205169D6187A}"/>
              </a:ext>
            </a:extLst>
          </p:cNvPr>
          <p:cNvSpPr>
            <a:spLocks noGrp="1"/>
          </p:cNvSpPr>
          <p:nvPr>
            <p:ph idx="1"/>
          </p:nvPr>
        </p:nvSpPr>
        <p:spPr>
          <a:xfrm>
            <a:off x="228600" y="1444625"/>
            <a:ext cx="5257800" cy="4351338"/>
          </a:xfrm>
        </p:spPr>
        <p:txBody>
          <a:bodyPr/>
          <a:lstStyle/>
          <a:p>
            <a:r>
              <a:rPr kumimoji="1" lang="ja-JP" altLang="en-US" dirty="0"/>
              <a:t>ホラーゲームなので緊張感を出すために</a:t>
            </a:r>
            <a:r>
              <a:rPr kumimoji="1" lang="en-US" altLang="ja-JP" dirty="0"/>
              <a:t>FPS</a:t>
            </a:r>
            <a:r>
              <a:rPr kumimoji="1" lang="ja-JP" altLang="en-US" dirty="0"/>
              <a:t>視点を採用</a:t>
            </a:r>
            <a:endParaRPr kumimoji="1" lang="en-US" altLang="ja-JP" dirty="0"/>
          </a:p>
          <a:p>
            <a:r>
              <a:rPr kumimoji="1" lang="ja-JP" altLang="en-US" dirty="0"/>
              <a:t>後述する方法で足音を立体的に聞こえるようにし、より　緊張感を持たせられるように</a:t>
            </a:r>
            <a:r>
              <a:rPr lang="ja-JP" altLang="en-US" dirty="0"/>
              <a:t>する</a:t>
            </a:r>
            <a:endParaRPr kumimoji="1" lang="ja-JP" altLang="en-US" dirty="0"/>
          </a:p>
        </p:txBody>
      </p:sp>
      <p:sp>
        <p:nvSpPr>
          <p:cNvPr id="4" name="タイトル 1">
            <a:extLst>
              <a:ext uri="{FF2B5EF4-FFF2-40B4-BE49-F238E27FC236}">
                <a16:creationId xmlns:a16="http://schemas.microsoft.com/office/drawing/2014/main" id="{184C2CE6-4ED8-9CE8-E96C-E5A44CA9412F}"/>
              </a:ext>
            </a:extLst>
          </p:cNvPr>
          <p:cNvSpPr txBox="1">
            <a:spLocks/>
          </p:cNvSpPr>
          <p:nvPr/>
        </p:nvSpPr>
        <p:spPr>
          <a:xfrm>
            <a:off x="228600" y="751363"/>
            <a:ext cx="3505200" cy="50196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1.</a:t>
            </a:r>
            <a:r>
              <a:rPr lang="ja-JP" altLang="en-US" sz="2800" dirty="0"/>
              <a:t>プレイヤーについて</a:t>
            </a:r>
          </a:p>
        </p:txBody>
      </p:sp>
    </p:spTree>
    <p:extLst>
      <p:ext uri="{BB962C8B-B14F-4D97-AF65-F5344CB8AC3E}">
        <p14:creationId xmlns:p14="http://schemas.microsoft.com/office/powerpoint/2010/main" val="1627623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F8731-2A27-B217-E597-05E36B8AA85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1DF0200-A2E7-AE0D-817E-6B7DC7F6FB79}"/>
              </a:ext>
            </a:extLst>
          </p:cNvPr>
          <p:cNvSpPr>
            <a:spLocks noGrp="1"/>
          </p:cNvSpPr>
          <p:nvPr>
            <p:ph type="title"/>
          </p:nvPr>
        </p:nvSpPr>
        <p:spPr>
          <a:xfrm>
            <a:off x="228600" y="179069"/>
            <a:ext cx="1645920" cy="501968"/>
          </a:xfrm>
        </p:spPr>
        <p:txBody>
          <a:bodyPr>
            <a:normAutofit/>
          </a:bodyPr>
          <a:lstStyle/>
          <a:p>
            <a:r>
              <a:rPr kumimoji="1" lang="ja-JP" altLang="en-US" sz="2800" dirty="0"/>
              <a:t>機能説明</a:t>
            </a:r>
          </a:p>
        </p:txBody>
      </p:sp>
      <p:sp>
        <p:nvSpPr>
          <p:cNvPr id="4" name="タイトル 1">
            <a:extLst>
              <a:ext uri="{FF2B5EF4-FFF2-40B4-BE49-F238E27FC236}">
                <a16:creationId xmlns:a16="http://schemas.microsoft.com/office/drawing/2014/main" id="{692FAABF-9118-BC44-619F-596B546FBF53}"/>
              </a:ext>
            </a:extLst>
          </p:cNvPr>
          <p:cNvSpPr txBox="1">
            <a:spLocks/>
          </p:cNvSpPr>
          <p:nvPr/>
        </p:nvSpPr>
        <p:spPr>
          <a:xfrm>
            <a:off x="228600" y="751363"/>
            <a:ext cx="3733800" cy="501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2.</a:t>
            </a:r>
            <a:r>
              <a:rPr lang="ja-JP" altLang="en-US" sz="2800" dirty="0"/>
              <a:t>スタミナ</a:t>
            </a:r>
            <a:r>
              <a:rPr lang="en-US" altLang="ja-JP" sz="2800" dirty="0"/>
              <a:t>UI</a:t>
            </a:r>
            <a:r>
              <a:rPr lang="ja-JP" altLang="en-US" sz="2800" dirty="0"/>
              <a:t>について</a:t>
            </a:r>
          </a:p>
        </p:txBody>
      </p:sp>
      <p:pic>
        <p:nvPicPr>
          <p:cNvPr id="6" name="図 5" descr="ワイヤー, 吊るす, テーブル, 立つ が含まれている画像&#10;&#10;AI によって生成されたコンテンツは間違っている可能性があります。">
            <a:extLst>
              <a:ext uri="{FF2B5EF4-FFF2-40B4-BE49-F238E27FC236}">
                <a16:creationId xmlns:a16="http://schemas.microsoft.com/office/drawing/2014/main" id="{DCD00507-4F4A-A919-68CA-3A3B23432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050" y="4618717"/>
            <a:ext cx="5753100" cy="1866900"/>
          </a:xfrm>
          <a:prstGeom prst="rect">
            <a:avLst/>
          </a:prstGeom>
        </p:spPr>
      </p:pic>
      <p:sp>
        <p:nvSpPr>
          <p:cNvPr id="11" name="コンテンツ プレースホルダー 10">
            <a:extLst>
              <a:ext uri="{FF2B5EF4-FFF2-40B4-BE49-F238E27FC236}">
                <a16:creationId xmlns:a16="http://schemas.microsoft.com/office/drawing/2014/main" id="{94B48898-8913-37FE-A0C5-DE71E986F7F9}"/>
              </a:ext>
            </a:extLst>
          </p:cNvPr>
          <p:cNvSpPr>
            <a:spLocks noGrp="1"/>
          </p:cNvSpPr>
          <p:nvPr>
            <p:ph idx="1"/>
          </p:nvPr>
        </p:nvSpPr>
        <p:spPr>
          <a:xfrm>
            <a:off x="228600" y="1755299"/>
            <a:ext cx="11818257" cy="4351338"/>
          </a:xfrm>
        </p:spPr>
        <p:txBody>
          <a:bodyPr/>
          <a:lstStyle/>
          <a:p>
            <a:pPr marL="0" indent="0">
              <a:buNone/>
            </a:pPr>
            <a:r>
              <a:rPr lang="ja-JP" altLang="en-US" b="1" dirty="0"/>
              <a:t>設計上の工夫点</a:t>
            </a:r>
            <a:r>
              <a:rPr lang="ja-JP" altLang="en-US" dirty="0"/>
              <a:t>：ユーザーから見た際のわかりやすさを重視する。</a:t>
            </a:r>
            <a:br>
              <a:rPr lang="en-US" altLang="ja-JP" dirty="0"/>
            </a:br>
            <a:br>
              <a:rPr lang="en-US" altLang="ja-JP" dirty="0"/>
            </a:br>
            <a:r>
              <a:rPr lang="ja-JP" altLang="en-US" b="1" dirty="0"/>
              <a:t>スタミナ低下時</a:t>
            </a:r>
            <a:r>
              <a:rPr lang="ja-JP" altLang="en-US" dirty="0"/>
              <a:t>：スタミナを点滅させることで、ユーザーにスタミナの状態の注意を促す。</a:t>
            </a:r>
            <a:endParaRPr lang="en-US" altLang="ja-JP" dirty="0"/>
          </a:p>
          <a:p>
            <a:pPr marL="0" indent="0">
              <a:buNone/>
            </a:pPr>
            <a:br>
              <a:rPr lang="en-US" altLang="ja-JP" dirty="0"/>
            </a:br>
            <a:r>
              <a:rPr lang="ja-JP" altLang="en-US" b="1" dirty="0"/>
              <a:t>スタミナがゼロの時</a:t>
            </a:r>
            <a:r>
              <a:rPr lang="ja-JP" altLang="en-US" dirty="0"/>
              <a:t>：スタミナを赤く点滅させ、スタミナの状態を明確にユーザーに伝える。</a:t>
            </a:r>
          </a:p>
        </p:txBody>
      </p:sp>
    </p:spTree>
    <p:extLst>
      <p:ext uri="{BB962C8B-B14F-4D97-AF65-F5344CB8AC3E}">
        <p14:creationId xmlns:p14="http://schemas.microsoft.com/office/powerpoint/2010/main" val="3405988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FEA0A-F8A1-66CE-3F40-3A3AC7C65B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2896B9-76DA-D8A6-BD8B-B89521B74873}"/>
              </a:ext>
            </a:extLst>
          </p:cNvPr>
          <p:cNvSpPr>
            <a:spLocks noGrp="1"/>
          </p:cNvSpPr>
          <p:nvPr>
            <p:ph type="title"/>
          </p:nvPr>
        </p:nvSpPr>
        <p:spPr>
          <a:xfrm>
            <a:off x="228600" y="179069"/>
            <a:ext cx="1645920" cy="501968"/>
          </a:xfrm>
        </p:spPr>
        <p:txBody>
          <a:bodyPr>
            <a:normAutofit/>
          </a:bodyPr>
          <a:lstStyle/>
          <a:p>
            <a:r>
              <a:rPr kumimoji="1" lang="ja-JP" altLang="en-US" sz="2800" dirty="0"/>
              <a:t>機能説明</a:t>
            </a:r>
          </a:p>
        </p:txBody>
      </p:sp>
      <p:sp>
        <p:nvSpPr>
          <p:cNvPr id="4" name="タイトル 1">
            <a:extLst>
              <a:ext uri="{FF2B5EF4-FFF2-40B4-BE49-F238E27FC236}">
                <a16:creationId xmlns:a16="http://schemas.microsoft.com/office/drawing/2014/main" id="{8CB84F52-6A5B-C30E-2252-10434C21B7CF}"/>
              </a:ext>
            </a:extLst>
          </p:cNvPr>
          <p:cNvSpPr txBox="1">
            <a:spLocks/>
          </p:cNvSpPr>
          <p:nvPr/>
        </p:nvSpPr>
        <p:spPr>
          <a:xfrm>
            <a:off x="228600" y="751363"/>
            <a:ext cx="3733800" cy="501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3.</a:t>
            </a:r>
            <a:r>
              <a:rPr lang="ja-JP" altLang="en-US" sz="2800" dirty="0"/>
              <a:t>酸素</a:t>
            </a:r>
            <a:r>
              <a:rPr lang="en-US" altLang="ja-JP" sz="2800" dirty="0"/>
              <a:t>UI</a:t>
            </a:r>
            <a:r>
              <a:rPr lang="ja-JP" altLang="en-US" sz="2800" dirty="0"/>
              <a:t>について</a:t>
            </a:r>
          </a:p>
        </p:txBody>
      </p:sp>
      <p:sp>
        <p:nvSpPr>
          <p:cNvPr id="11" name="コンテンツ プレースホルダー 10">
            <a:extLst>
              <a:ext uri="{FF2B5EF4-FFF2-40B4-BE49-F238E27FC236}">
                <a16:creationId xmlns:a16="http://schemas.microsoft.com/office/drawing/2014/main" id="{B282B4BC-3A6E-B6CB-1A73-E4C870537885}"/>
              </a:ext>
            </a:extLst>
          </p:cNvPr>
          <p:cNvSpPr>
            <a:spLocks noGrp="1"/>
          </p:cNvSpPr>
          <p:nvPr>
            <p:ph idx="1"/>
          </p:nvPr>
        </p:nvSpPr>
        <p:spPr>
          <a:xfrm>
            <a:off x="228600" y="1755299"/>
            <a:ext cx="9147629" cy="4351338"/>
          </a:xfrm>
        </p:spPr>
        <p:txBody>
          <a:bodyPr>
            <a:normAutofit/>
          </a:bodyPr>
          <a:lstStyle/>
          <a:p>
            <a:pPr marL="0" indent="0">
              <a:buNone/>
            </a:pPr>
            <a:r>
              <a:rPr lang="ja-JP" altLang="en-US" b="1" dirty="0"/>
              <a:t>設計上の工夫点</a:t>
            </a:r>
            <a:r>
              <a:rPr lang="ja-JP" altLang="en-US" dirty="0"/>
              <a:t>：ユーザーから見た際のわかりやすさを重視する。</a:t>
            </a:r>
            <a:endParaRPr lang="en-US" altLang="ja-JP" dirty="0"/>
          </a:p>
          <a:p>
            <a:pPr marL="0" indent="0">
              <a:buNone/>
            </a:pPr>
            <a:endParaRPr lang="en-US" altLang="ja-JP" dirty="0"/>
          </a:p>
          <a:p>
            <a:pPr marL="0" indent="0">
              <a:buNone/>
            </a:pPr>
            <a:r>
              <a:rPr lang="ja-JP" altLang="en-US" b="1" dirty="0"/>
              <a:t>酸素がある時、ない時</a:t>
            </a:r>
            <a:r>
              <a:rPr lang="ja-JP" altLang="en-US" dirty="0"/>
              <a:t>：酸素が十分にある時は青色で描画し、酸素が半分を下回った場合は黄色で描画、酸素がほとんどない場合は赤色で描画、現在の危険度をユーザーから見てわかりやすく。</a:t>
            </a:r>
            <a:br>
              <a:rPr lang="en-US" altLang="ja-JP" dirty="0"/>
            </a:br>
            <a:br>
              <a:rPr lang="en-US" altLang="ja-JP" dirty="0"/>
            </a:br>
            <a:br>
              <a:rPr lang="en-US" altLang="ja-JP" dirty="0"/>
            </a:br>
            <a:endParaRPr lang="ja-JP" altLang="en-US" dirty="0"/>
          </a:p>
        </p:txBody>
      </p:sp>
      <p:pic>
        <p:nvPicPr>
          <p:cNvPr id="5" name="図 4" descr="水, ブルー, テーブル, 大きい が含まれている画像&#10;&#10;AI によって生成されたコンテンツは間違っている可能性があります。">
            <a:extLst>
              <a:ext uri="{FF2B5EF4-FFF2-40B4-BE49-F238E27FC236}">
                <a16:creationId xmlns:a16="http://schemas.microsoft.com/office/drawing/2014/main" id="{A5DA21DC-603A-B0AD-D94D-8AF43F4C4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1713" y="2314496"/>
            <a:ext cx="2321687" cy="4351338"/>
          </a:xfrm>
          <a:prstGeom prst="rect">
            <a:avLst/>
          </a:prstGeom>
        </p:spPr>
      </p:pic>
    </p:spTree>
    <p:extLst>
      <p:ext uri="{BB962C8B-B14F-4D97-AF65-F5344CB8AC3E}">
        <p14:creationId xmlns:p14="http://schemas.microsoft.com/office/powerpoint/2010/main" val="180845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8C6-1147-DDB3-2654-017771623E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897F79-785F-B95D-9970-AAE2022723F0}"/>
              </a:ext>
            </a:extLst>
          </p:cNvPr>
          <p:cNvSpPr>
            <a:spLocks noGrp="1"/>
          </p:cNvSpPr>
          <p:nvPr>
            <p:ph type="title"/>
          </p:nvPr>
        </p:nvSpPr>
        <p:spPr>
          <a:xfrm>
            <a:off x="228600" y="179069"/>
            <a:ext cx="1645920" cy="501968"/>
          </a:xfrm>
        </p:spPr>
        <p:txBody>
          <a:bodyPr>
            <a:normAutofit/>
          </a:bodyPr>
          <a:lstStyle/>
          <a:p>
            <a:r>
              <a:rPr kumimoji="1" lang="ja-JP" altLang="en-US" sz="2800" dirty="0"/>
              <a:t>機能説明</a:t>
            </a:r>
          </a:p>
        </p:txBody>
      </p:sp>
      <p:sp>
        <p:nvSpPr>
          <p:cNvPr id="4" name="タイトル 1">
            <a:extLst>
              <a:ext uri="{FF2B5EF4-FFF2-40B4-BE49-F238E27FC236}">
                <a16:creationId xmlns:a16="http://schemas.microsoft.com/office/drawing/2014/main" id="{7EB2F6F1-B91E-B2C9-E8AD-4C216F2BDB35}"/>
              </a:ext>
            </a:extLst>
          </p:cNvPr>
          <p:cNvSpPr txBox="1">
            <a:spLocks/>
          </p:cNvSpPr>
          <p:nvPr/>
        </p:nvSpPr>
        <p:spPr>
          <a:xfrm>
            <a:off x="228600" y="751363"/>
            <a:ext cx="3733800" cy="501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4.</a:t>
            </a:r>
            <a:r>
              <a:rPr lang="ja-JP" altLang="en-US" sz="2800" dirty="0"/>
              <a:t>スコア</a:t>
            </a:r>
            <a:r>
              <a:rPr lang="en-US" altLang="ja-JP" sz="2800" dirty="0"/>
              <a:t>UI</a:t>
            </a:r>
            <a:r>
              <a:rPr lang="ja-JP" altLang="en-US" sz="2800" dirty="0"/>
              <a:t>について</a:t>
            </a:r>
          </a:p>
        </p:txBody>
      </p:sp>
      <p:sp>
        <p:nvSpPr>
          <p:cNvPr id="11" name="コンテンツ プレースホルダー 10">
            <a:extLst>
              <a:ext uri="{FF2B5EF4-FFF2-40B4-BE49-F238E27FC236}">
                <a16:creationId xmlns:a16="http://schemas.microsoft.com/office/drawing/2014/main" id="{B045DD7B-0E0A-5BC3-306D-051F9EBDD441}"/>
              </a:ext>
            </a:extLst>
          </p:cNvPr>
          <p:cNvSpPr>
            <a:spLocks noGrp="1"/>
          </p:cNvSpPr>
          <p:nvPr>
            <p:ph idx="1"/>
          </p:nvPr>
        </p:nvSpPr>
        <p:spPr>
          <a:xfrm>
            <a:off x="228600" y="1755299"/>
            <a:ext cx="9147629" cy="4351338"/>
          </a:xfrm>
        </p:spPr>
        <p:txBody>
          <a:bodyPr>
            <a:normAutofit/>
          </a:bodyPr>
          <a:lstStyle/>
          <a:p>
            <a:pPr marL="0" indent="0">
              <a:buNone/>
            </a:pPr>
            <a:r>
              <a:rPr lang="ja-JP" altLang="en-US" b="1" dirty="0"/>
              <a:t>設計上の工夫点</a:t>
            </a:r>
            <a:r>
              <a:rPr lang="ja-JP" altLang="en-US" dirty="0"/>
              <a:t>：デジタル風に設計し、世界観と合わせる。</a:t>
            </a:r>
            <a:endParaRPr lang="en-US" altLang="ja-JP" dirty="0"/>
          </a:p>
          <a:p>
            <a:pPr marL="0" indent="0">
              <a:buNone/>
            </a:pPr>
            <a:br>
              <a:rPr lang="en-US" altLang="ja-JP" dirty="0"/>
            </a:br>
            <a:r>
              <a:rPr lang="ja-JP" altLang="en-US" b="1" dirty="0"/>
              <a:t>スコアを取得した時</a:t>
            </a:r>
            <a:r>
              <a:rPr lang="ja-JP" altLang="en-US" dirty="0"/>
              <a:t>：先にスコアの最大値を計算し、表示するスコアを最大値に向かって少しづつ増やすことによってデジタル風にした。</a:t>
            </a:r>
            <a:br>
              <a:rPr lang="en-US" altLang="ja-JP" dirty="0"/>
            </a:br>
            <a:br>
              <a:rPr lang="en-US" altLang="ja-JP" dirty="0"/>
            </a:br>
            <a:endParaRPr lang="ja-JP" altLang="en-US" dirty="0"/>
          </a:p>
        </p:txBody>
      </p:sp>
      <p:pic>
        <p:nvPicPr>
          <p:cNvPr id="6" name="図 5" descr="ブルー, 水, 座る, 大きい が含まれている画像&#10;&#10;AI によって生成されたコンテンツは間違っている可能性があります。">
            <a:extLst>
              <a:ext uri="{FF2B5EF4-FFF2-40B4-BE49-F238E27FC236}">
                <a16:creationId xmlns:a16="http://schemas.microsoft.com/office/drawing/2014/main" id="{C3B67997-9983-1770-FBB6-4A274F5BD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9266" y="4713130"/>
            <a:ext cx="4733925" cy="1895475"/>
          </a:xfrm>
          <a:prstGeom prst="rect">
            <a:avLst/>
          </a:prstGeom>
        </p:spPr>
      </p:pic>
    </p:spTree>
    <p:extLst>
      <p:ext uri="{BB962C8B-B14F-4D97-AF65-F5344CB8AC3E}">
        <p14:creationId xmlns:p14="http://schemas.microsoft.com/office/powerpoint/2010/main" val="180979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C5F54-BC26-0197-FE91-4379D7C335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65160F-7F23-F984-72D9-4DBB87247C5A}"/>
              </a:ext>
            </a:extLst>
          </p:cNvPr>
          <p:cNvSpPr>
            <a:spLocks noGrp="1"/>
          </p:cNvSpPr>
          <p:nvPr>
            <p:ph type="title"/>
          </p:nvPr>
        </p:nvSpPr>
        <p:spPr>
          <a:xfrm>
            <a:off x="228600" y="179069"/>
            <a:ext cx="1645920" cy="501968"/>
          </a:xfrm>
        </p:spPr>
        <p:txBody>
          <a:bodyPr>
            <a:normAutofit/>
          </a:bodyPr>
          <a:lstStyle/>
          <a:p>
            <a:r>
              <a:rPr kumimoji="1" lang="ja-JP" altLang="en-US" sz="2800" dirty="0"/>
              <a:t>機能説明</a:t>
            </a:r>
          </a:p>
        </p:txBody>
      </p:sp>
      <p:sp>
        <p:nvSpPr>
          <p:cNvPr id="4" name="タイトル 1">
            <a:extLst>
              <a:ext uri="{FF2B5EF4-FFF2-40B4-BE49-F238E27FC236}">
                <a16:creationId xmlns:a16="http://schemas.microsoft.com/office/drawing/2014/main" id="{1A227989-124C-0830-991E-724D7127E618}"/>
              </a:ext>
            </a:extLst>
          </p:cNvPr>
          <p:cNvSpPr txBox="1">
            <a:spLocks/>
          </p:cNvSpPr>
          <p:nvPr/>
        </p:nvSpPr>
        <p:spPr>
          <a:xfrm>
            <a:off x="228599" y="751363"/>
            <a:ext cx="4183743" cy="501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800" dirty="0"/>
              <a:t>5.</a:t>
            </a:r>
            <a:r>
              <a:rPr lang="ja-JP" altLang="en-US" sz="2800" dirty="0"/>
              <a:t>クリーチャーについて</a:t>
            </a:r>
          </a:p>
        </p:txBody>
      </p:sp>
      <p:sp>
        <p:nvSpPr>
          <p:cNvPr id="11" name="コンテンツ プレースホルダー 10">
            <a:extLst>
              <a:ext uri="{FF2B5EF4-FFF2-40B4-BE49-F238E27FC236}">
                <a16:creationId xmlns:a16="http://schemas.microsoft.com/office/drawing/2014/main" id="{5863DB78-13E2-F9FE-C88D-B71DF93A8FFF}"/>
              </a:ext>
            </a:extLst>
          </p:cNvPr>
          <p:cNvSpPr>
            <a:spLocks noGrp="1"/>
          </p:cNvSpPr>
          <p:nvPr>
            <p:ph idx="1"/>
          </p:nvPr>
        </p:nvSpPr>
        <p:spPr>
          <a:xfrm>
            <a:off x="228600" y="1755299"/>
            <a:ext cx="9147629" cy="4351338"/>
          </a:xfrm>
        </p:spPr>
        <p:txBody>
          <a:bodyPr>
            <a:normAutofit/>
          </a:bodyPr>
          <a:lstStyle/>
          <a:p>
            <a:pPr marL="0" indent="0">
              <a:buNone/>
            </a:pPr>
            <a:r>
              <a:rPr lang="ja-JP" altLang="en-US" b="1" dirty="0"/>
              <a:t>設計上の工夫点</a:t>
            </a:r>
            <a:r>
              <a:rPr lang="ja-JP" altLang="en-US" dirty="0"/>
              <a:t>：数を複数にし、連携をとるようにする。</a:t>
            </a:r>
            <a:endParaRPr lang="en-US" altLang="ja-JP" dirty="0"/>
          </a:p>
          <a:p>
            <a:pPr marL="0" indent="0">
              <a:buNone/>
            </a:pPr>
            <a:br>
              <a:rPr lang="en-US" altLang="ja-JP" dirty="0"/>
            </a:br>
            <a:r>
              <a:rPr lang="ja-JP" altLang="en-US" dirty="0"/>
              <a:t>：</a:t>
            </a:r>
            <a:br>
              <a:rPr lang="en-US" altLang="ja-JP" dirty="0"/>
            </a:br>
            <a:endParaRPr lang="ja-JP" altLang="en-US" dirty="0"/>
          </a:p>
        </p:txBody>
      </p:sp>
      <p:pic>
        <p:nvPicPr>
          <p:cNvPr id="6" name="図 5" descr="ブルー, 水, 座る, 大きい が含まれている画像&#10;&#10;AI によって生成されたコンテンツは間違っている可能性があります。">
            <a:extLst>
              <a:ext uri="{FF2B5EF4-FFF2-40B4-BE49-F238E27FC236}">
                <a16:creationId xmlns:a16="http://schemas.microsoft.com/office/drawing/2014/main" id="{671CA24F-AC09-7578-DBFB-5CC5F432B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9266" y="4713130"/>
            <a:ext cx="4733925" cy="1895475"/>
          </a:xfrm>
          <a:prstGeom prst="rect">
            <a:avLst/>
          </a:prstGeom>
        </p:spPr>
      </p:pic>
    </p:spTree>
    <p:extLst>
      <p:ext uri="{BB962C8B-B14F-4D97-AF65-F5344CB8AC3E}">
        <p14:creationId xmlns:p14="http://schemas.microsoft.com/office/powerpoint/2010/main" val="15311859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195</TotalTime>
  <Words>324</Words>
  <Application>Microsoft Office PowerPoint</Application>
  <PresentationFormat>ワイド画面</PresentationFormat>
  <Paragraphs>33</Paragraphs>
  <Slides>8</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vt:i4>
      </vt:variant>
    </vt:vector>
  </HeadingPairs>
  <TitlesOfParts>
    <vt:vector size="12" baseType="lpstr">
      <vt:lpstr>游ゴシック</vt:lpstr>
      <vt:lpstr>游ゴシック Light</vt:lpstr>
      <vt:lpstr>Arial</vt:lpstr>
      <vt:lpstr>Office テーマ</vt:lpstr>
      <vt:lpstr>Salvage</vt:lpstr>
      <vt:lpstr>概要</vt:lpstr>
      <vt:lpstr>1.ゲーム説明</vt:lpstr>
      <vt:lpstr>機能説明</vt:lpstr>
      <vt:lpstr>機能説明</vt:lpstr>
      <vt:lpstr>機能説明</vt:lpstr>
      <vt:lpstr>機能説明</vt:lpstr>
      <vt:lpstr>機能説明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武田 悠世</dc:creator>
  <cp:lastModifiedBy>武田 悠世</cp:lastModifiedBy>
  <cp:revision>15</cp:revision>
  <dcterms:created xsi:type="dcterms:W3CDTF">2025-02-19T15:25:04Z</dcterms:created>
  <dcterms:modified xsi:type="dcterms:W3CDTF">2025-02-20T02:54:16Z</dcterms:modified>
</cp:coreProperties>
</file>